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08" r:id="rId6"/>
    <p:sldId id="309" r:id="rId7"/>
    <p:sldId id="310" r:id="rId8"/>
    <p:sldId id="260" r:id="rId9"/>
    <p:sldId id="298" r:id="rId10"/>
    <p:sldId id="261" r:id="rId11"/>
    <p:sldId id="262" r:id="rId12"/>
    <p:sldId id="311" r:id="rId13"/>
    <p:sldId id="304" r:id="rId14"/>
    <p:sldId id="307" r:id="rId15"/>
    <p:sldId id="297" r:id="rId16"/>
    <p:sldId id="263" r:id="rId17"/>
    <p:sldId id="264" r:id="rId18"/>
    <p:sldId id="265" r:id="rId19"/>
    <p:sldId id="266" r:id="rId20"/>
    <p:sldId id="305" r:id="rId21"/>
    <p:sldId id="306" r:id="rId22"/>
    <p:sldId id="303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6" r:id="rId49"/>
    <p:sldId id="299" r:id="rId50"/>
    <p:sldId id="300" r:id="rId51"/>
    <p:sldId id="301" r:id="rId52"/>
    <p:sldId id="302" r:id="rId53"/>
    <p:sldId id="267" r:id="rId54"/>
    <p:sldId id="268" r:id="rId55"/>
    <p:sldId id="26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8" autoAdjust="0"/>
  </p:normalViewPr>
  <p:slideViewPr>
    <p:cSldViewPr snapToGrid="0" snapToObjects="1">
      <p:cViewPr varScale="1">
        <p:scale>
          <a:sx n="116" d="100"/>
          <a:sy n="116" d="100"/>
        </p:scale>
        <p:origin x="-12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3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3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3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0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3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4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3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9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08EF-5468-4646-9E0A-D6D22E4B24B8}" type="datetimeFigureOut">
              <a:rPr lang="en-US" smtClean="0"/>
              <a:t>21/04/2015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1DF6-B509-C440-88D8-32A8D978D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File Formats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JPG, RAW, TIFF, DNG, PSD: Which to use?</a:t>
            </a:r>
          </a:p>
          <a:p>
            <a:r>
              <a:rPr lang="en-US" dirty="0" smtClean="0"/>
              <a:t>Tony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3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camera sees</a:t>
            </a:r>
            <a:endParaRPr lang="en-US" dirty="0"/>
          </a:p>
        </p:txBody>
      </p:sp>
      <p:pic>
        <p:nvPicPr>
          <p:cNvPr id="4" name="Content Placeholder 3" descr="what-the-camera-sees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8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411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RAW file in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image is saved as a RAW file, the red, green and blue mosaic data is saved.</a:t>
            </a:r>
          </a:p>
          <a:p>
            <a:r>
              <a:rPr lang="en-US" dirty="0" smtClean="0"/>
              <a:t>Demosaicing</a:t>
            </a:r>
            <a:r>
              <a:rPr lang="en-US" dirty="0"/>
              <a:t> </a:t>
            </a:r>
            <a:r>
              <a:rPr lang="en-US" dirty="0" smtClean="0"/>
              <a:t>, white balance, curves (gamma), contrast, sharpening and noise reduction adjustments may be done via a raw conversion program either in-camera or externally on a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8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Settings Affect RAW?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only camera settings that affect a RAW file are:</a:t>
            </a:r>
          </a:p>
          <a:p>
            <a:r>
              <a:rPr lang="en-GB" dirty="0" smtClean="0"/>
              <a:t>Aperture</a:t>
            </a:r>
          </a:p>
          <a:p>
            <a:r>
              <a:rPr lang="en-GB" dirty="0" smtClean="0"/>
              <a:t>Shutter speed</a:t>
            </a:r>
          </a:p>
          <a:p>
            <a:r>
              <a:rPr lang="en-GB" dirty="0" smtClean="0"/>
              <a:t>ISO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84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RAW Conversion on a Computer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RAW conversion programs, such as Adobe Camera Raw, have become increasingly sophisticated and powerful.</a:t>
            </a:r>
          </a:p>
          <a:p>
            <a:r>
              <a:rPr lang="en-GB" dirty="0" smtClean="0"/>
              <a:t>They offer great flexibility in the treatment of images. </a:t>
            </a:r>
          </a:p>
          <a:p>
            <a:r>
              <a:rPr lang="en-GB" dirty="0" smtClean="0"/>
              <a:t>Adobe Camera Raw is a </a:t>
            </a:r>
            <a:r>
              <a:rPr lang="en-GB" b="1" dirty="0" smtClean="0"/>
              <a:t>parametric</a:t>
            </a:r>
            <a:r>
              <a:rPr lang="en-GB" dirty="0" smtClean="0"/>
              <a:t> image editor and is </a:t>
            </a:r>
            <a:r>
              <a:rPr lang="en-GB" b="1" dirty="0" smtClean="0"/>
              <a:t>non-destructive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75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Parametric Image Editing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t </a:t>
            </a:r>
            <a:r>
              <a:rPr lang="en-GB" dirty="0"/>
              <a:t>uses nothing more than a series of </a:t>
            </a:r>
            <a:r>
              <a:rPr lang="en-GB" u="sng" dirty="0"/>
              <a:t>instructions </a:t>
            </a:r>
            <a:r>
              <a:rPr lang="en-GB" dirty="0"/>
              <a:t>(called </a:t>
            </a:r>
            <a:r>
              <a:rPr lang="en-GB" b="1" dirty="0"/>
              <a:t>metadata</a:t>
            </a:r>
            <a:r>
              <a:rPr lang="en-GB" dirty="0"/>
              <a:t>) to tell the software application how to display the image on the screen. </a:t>
            </a:r>
            <a:endParaRPr lang="en-GB" dirty="0" smtClean="0"/>
          </a:p>
          <a:p>
            <a:r>
              <a:rPr lang="en-GB" dirty="0" smtClean="0"/>
              <a:t>When creating a JPEG file or printing these instructions are used to produce the final image.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06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see on the camera’s screen?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capture an image in RAW how can you see the image on the camera’s LCD screen?</a:t>
            </a:r>
          </a:p>
          <a:p>
            <a:r>
              <a:rPr lang="en-GB" dirty="0" smtClean="0"/>
              <a:t>What you see is a preview JPEG created by the camera.</a:t>
            </a:r>
          </a:p>
          <a:p>
            <a:r>
              <a:rPr lang="en-GB" dirty="0" smtClean="0"/>
              <a:t>This JPEG will not display the large dynamic range that a RAW file is capable of.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17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digital cameras allow you to save images as JPEG files.</a:t>
            </a:r>
          </a:p>
          <a:p>
            <a:r>
              <a:rPr lang="en-US" b="1" dirty="0" smtClean="0"/>
              <a:t>JPEG</a:t>
            </a:r>
            <a:r>
              <a:rPr lang="en-US" dirty="0" smtClean="0"/>
              <a:t> stands for “Joint Photographic Expert Group” and was specifically developed for storing photographic images.</a:t>
            </a:r>
          </a:p>
          <a:p>
            <a:r>
              <a:rPr lang="en-US" dirty="0" smtClean="0"/>
              <a:t> It has become a standard for storing images in digital cameras and for displaying photos on internet pages. JPEG files may also be printed directly.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417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files are significantly </a:t>
            </a:r>
            <a:r>
              <a:rPr lang="en-US" u="sng" dirty="0" smtClean="0"/>
              <a:t>smaller</a:t>
            </a:r>
            <a:r>
              <a:rPr lang="en-US" dirty="0" smtClean="0"/>
              <a:t> that those saved as RAW files.</a:t>
            </a:r>
          </a:p>
          <a:p>
            <a:r>
              <a:rPr lang="en-US" dirty="0" smtClean="0"/>
              <a:t>For example: 26.5MB (RAW) vs 5.5MB JPEG (Fine)</a:t>
            </a:r>
          </a:p>
          <a:p>
            <a:r>
              <a:rPr lang="en-US" dirty="0" smtClean="0"/>
              <a:t>When you save an image as a JPG file, all the demosaicing and interpolation, along with gamma, sharpening, noise reduction and white balance, must be done in camera.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6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Lossy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JPEG image is ‘</a:t>
            </a:r>
            <a:r>
              <a:rPr lang="en-US" b="1" dirty="0" smtClean="0"/>
              <a:t>compressed</a:t>
            </a:r>
            <a:r>
              <a:rPr lang="en-US" dirty="0" smtClean="0"/>
              <a:t>’ to reduce its file size.</a:t>
            </a:r>
          </a:p>
          <a:p>
            <a:r>
              <a:rPr lang="en-US" dirty="0" smtClean="0"/>
              <a:t>This is done by applying a ‘lossy’ compression algorithm.</a:t>
            </a:r>
          </a:p>
          <a:p>
            <a:r>
              <a:rPr lang="en-US" dirty="0" smtClean="0"/>
              <a:t>Lossy means </a:t>
            </a:r>
            <a:r>
              <a:rPr lang="en-US" u="sng" dirty="0" smtClean="0"/>
              <a:t>discarding</a:t>
            </a:r>
            <a:r>
              <a:rPr lang="en-US" dirty="0" smtClean="0"/>
              <a:t> (mainly colour) information data.</a:t>
            </a:r>
          </a:p>
          <a:p>
            <a:r>
              <a:rPr lang="en-US" dirty="0" smtClean="0"/>
              <a:t>It finds areas of a similar colour and luminance, and bands them together as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2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cameras will allow you to save your images as JPEG files of varying quality.</a:t>
            </a:r>
          </a:p>
          <a:p>
            <a:r>
              <a:rPr lang="en-US" dirty="0" smtClean="0"/>
              <a:t>For example: Fine, Normal and Basic</a:t>
            </a:r>
          </a:p>
          <a:p>
            <a:r>
              <a:rPr lang="en-US" dirty="0" smtClean="0"/>
              <a:t>Fine has the least compression, while basic would have the maximum compression.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6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Capture, Editing and 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which file type to use ensures you can make the most of your digital photographs.</a:t>
            </a:r>
          </a:p>
          <a:p>
            <a:r>
              <a:rPr lang="en-US" dirty="0" smtClean="0"/>
              <a:t>What are the advantages and disadvantages of capture in JPEG or RAW?</a:t>
            </a:r>
          </a:p>
          <a:p>
            <a:r>
              <a:rPr lang="en-US" dirty="0" smtClean="0"/>
              <a:t>Which type of file is best for editing?</a:t>
            </a:r>
          </a:p>
          <a:p>
            <a:r>
              <a:rPr lang="en-US" dirty="0" smtClean="0"/>
              <a:t>Which type of file is best for archiving?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2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Camera’s JPEG Conversion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ur </a:t>
            </a:r>
            <a:r>
              <a:rPr lang="en-GB" dirty="0"/>
              <a:t>camera's JPEG conversion process acts like a mini photo lab, developing our images according to </a:t>
            </a:r>
            <a:r>
              <a:rPr lang="en-GB" u="sng" dirty="0"/>
              <a:t>how it thinks they should look</a:t>
            </a:r>
            <a:r>
              <a:rPr lang="en-GB" dirty="0"/>
              <a:t>, with no input from us, while at the same time discarding much of the original image information that was captured by our camera's sensor.</a:t>
            </a:r>
          </a:p>
        </p:txBody>
      </p:sp>
    </p:spTree>
    <p:extLst>
      <p:ext uri="{BB962C8B-B14F-4D97-AF65-F5344CB8AC3E}">
        <p14:creationId xmlns:p14="http://schemas.microsoft.com/office/powerpoint/2010/main" val="355172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In-camera JPEG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we end up with is an already developed image, with permanent changes already made to its pixels, and with a lot of (what would have been) useful image detail missing and gone forever.</a:t>
            </a:r>
          </a:p>
        </p:txBody>
      </p:sp>
    </p:spTree>
    <p:extLst>
      <p:ext uri="{BB962C8B-B14F-4D97-AF65-F5344CB8AC3E}">
        <p14:creationId xmlns:p14="http://schemas.microsoft.com/office/powerpoint/2010/main" val="326704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Camera RAW Conversion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RAW files, you can create a variety of diverse JPEGs with different looks and settings using the camera’s built-in RAW converter.</a:t>
            </a:r>
          </a:p>
          <a:p>
            <a:r>
              <a:rPr lang="en-GB" dirty="0" smtClean="0"/>
              <a:t>Specifically, you can adjust white balance, contrast, noise reduction, sharpness and colour saturation. </a:t>
            </a:r>
          </a:p>
          <a:p>
            <a:r>
              <a:rPr lang="en-GB" dirty="0" smtClean="0"/>
              <a:t>For instance, B&amp;W conversion.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85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Pros and Cons of RAW and JPEG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advantages and disadvantages associated with shooting RAW and JPEG files.</a:t>
            </a:r>
          </a:p>
          <a:p>
            <a:r>
              <a:rPr lang="en-US" dirty="0" smtClean="0"/>
              <a:t>You can choose to shoot both RAW and JPEG simultaneously (if your camera allows).</a:t>
            </a:r>
          </a:p>
          <a:p>
            <a:r>
              <a:rPr lang="en-US" dirty="0" smtClean="0"/>
              <a:t>Whether to shoot RAW or JPEG comes down to an issue of </a:t>
            </a:r>
            <a:r>
              <a:rPr lang="en-US" u="sng" dirty="0" smtClean="0"/>
              <a:t>quality versus speed and convenience.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0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RAW files contain all the unprocessed data captured by the camera’s sensor, they allow for far greater control when editing the image than JPEG files do.</a:t>
            </a:r>
          </a:p>
          <a:p>
            <a:r>
              <a:rPr lang="en-US" dirty="0" smtClean="0"/>
              <a:t>Hence, RAW files are better for archival purposes as image editing software is continually improving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larger file size of RAW means that raw images quickly fill up the memory buffer – can slow down ‘burst’ shooting.</a:t>
            </a:r>
          </a:p>
          <a:p>
            <a:r>
              <a:rPr lang="en-US" dirty="0" smtClean="0"/>
              <a:t>RAW files also take up more space in memory cards and hard drives.</a:t>
            </a:r>
          </a:p>
          <a:p>
            <a:r>
              <a:rPr lang="en-US" dirty="0" smtClean="0"/>
              <a:t>But, memory is relatively cheap nowadays!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0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Propriety 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standard RAW file format</a:t>
            </a:r>
          </a:p>
          <a:p>
            <a:r>
              <a:rPr lang="en-US" dirty="0"/>
              <a:t>C</a:t>
            </a:r>
            <a:r>
              <a:rPr lang="en-US" dirty="0" smtClean="0"/>
              <a:t>amera manufacturers uses their own file formats and they are NOT compatible with each other: e.g. Nikon’s NEF; Canon’s CR2; Fujifilm’s RAF.</a:t>
            </a:r>
          </a:p>
          <a:p>
            <a:r>
              <a:rPr lang="en-US" dirty="0" smtClean="0"/>
              <a:t>Will all these RAW file formats be supported in future? </a:t>
            </a:r>
          </a:p>
          <a:p>
            <a:r>
              <a:rPr lang="en-US" dirty="0" smtClean="0"/>
              <a:t>Probably Nikon and Canon’s will.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0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JPEG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files take up less memory</a:t>
            </a:r>
          </a:p>
          <a:p>
            <a:r>
              <a:rPr lang="en-US" dirty="0" smtClean="0"/>
              <a:t>Less flexible than RAW files.</a:t>
            </a:r>
          </a:p>
          <a:p>
            <a:r>
              <a:rPr lang="en-US" dirty="0" smtClean="0"/>
              <a:t>JPEG files that come straight from the camera have colour mapping, tone curves (gamma), contrast, sharpening and noise reduction applied to them (“baked in”).</a:t>
            </a:r>
          </a:p>
          <a:p>
            <a:r>
              <a:rPr lang="en-US" dirty="0" smtClean="0"/>
              <a:t>They are suitable for display or printing straight away without further editing.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4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Sharpening RAW file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Demosaicing causes most RAW files to yield soft images.</a:t>
            </a:r>
          </a:p>
          <a:p>
            <a:r>
              <a:rPr lang="en-US" dirty="0" smtClean="0"/>
              <a:t>The use of anti-aliasing filters placed in front of the sensor to prevent moir</a:t>
            </a:r>
            <a:r>
              <a:rPr lang="en-GB" dirty="0" smtClean="0"/>
              <a:t>e patterns also causes a softening of the image.</a:t>
            </a:r>
          </a:p>
          <a:p>
            <a:r>
              <a:rPr lang="en-GB" dirty="0" smtClean="0"/>
              <a:t>Hence, it is normal to increase the sharpness of RAW files ( best done after noise reduction).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6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resolution</a:t>
            </a:r>
            <a:endParaRPr lang="en-US" dirty="0"/>
          </a:p>
        </p:txBody>
      </p:sp>
      <p:pic>
        <p:nvPicPr>
          <p:cNvPr id="4" name="Content Placeholder 3" descr="moire_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7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RAW file is simply the ‘raw’ information that is produced by the camera’s sensor.</a:t>
            </a:r>
          </a:p>
          <a:p>
            <a:r>
              <a:rPr lang="en-US" dirty="0" smtClean="0"/>
              <a:t>In this raw state the files are NOT viewable.</a:t>
            </a:r>
          </a:p>
          <a:p>
            <a:r>
              <a:rPr lang="en-US" dirty="0" smtClean="0"/>
              <a:t>RAW files are large: e.g. 26.5MB (Fuji 16 MP)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photosite</a:t>
            </a:r>
            <a:r>
              <a:rPr lang="en-US" dirty="0" smtClean="0"/>
              <a:t> on the camera’s sensor (representing one pixel) is sensitive to one colour: red, green or blue.</a:t>
            </a:r>
          </a:p>
        </p:txBody>
      </p:sp>
    </p:spTree>
    <p:extLst>
      <p:ext uri="{BB962C8B-B14F-4D97-AF65-F5344CB8AC3E}">
        <p14:creationId xmlns:p14="http://schemas.microsoft.com/office/powerpoint/2010/main" val="176503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Moire</a:t>
            </a:r>
            <a:r>
              <a:rPr lang="en-US" dirty="0" smtClean="0"/>
              <a:t> pattern</a:t>
            </a:r>
            <a:endParaRPr lang="en-US" dirty="0"/>
          </a:p>
        </p:txBody>
      </p:sp>
      <p:pic>
        <p:nvPicPr>
          <p:cNvPr id="4" name="Content Placeholder 3" descr="moi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020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created in-camera, JPEG files have sharpening applied to them.</a:t>
            </a:r>
          </a:p>
          <a:p>
            <a:r>
              <a:rPr lang="en-US" dirty="0" smtClean="0"/>
              <a:t>The level of sharpening applied can usually be adjusted in the camera menu.</a:t>
            </a:r>
          </a:p>
          <a:p>
            <a:r>
              <a:rPr lang="en-US" dirty="0" smtClean="0"/>
              <a:t>However, far more detail can be resolved from processing RAW files.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5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manufacturer handles sharpening of its JPEG files in different ways.</a:t>
            </a:r>
          </a:p>
          <a:p>
            <a:r>
              <a:rPr lang="en-US" dirty="0" smtClean="0"/>
              <a:t>Some use more aggressive sharpening than others.</a:t>
            </a:r>
          </a:p>
          <a:p>
            <a:r>
              <a:rPr lang="en-US" dirty="0" smtClean="0"/>
              <a:t>When it comes to sharpening and detail, RAW files have the edge but so much depends on the camera and software used.</a:t>
            </a:r>
          </a:p>
          <a:p>
            <a:r>
              <a:rPr lang="en-US" dirty="0" smtClean="0"/>
              <a:t>The degree of sharpening depends on the image (e.g. soft for portraits, sharp for landscapes).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6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editing software, like Adobe’s Lightroom or Photoshop, allows you to carry out </a:t>
            </a:r>
            <a:r>
              <a:rPr lang="en-GB" u="sng" dirty="0" smtClean="0"/>
              <a:t>localised</a:t>
            </a:r>
            <a:r>
              <a:rPr lang="en-US" dirty="0" smtClean="0"/>
              <a:t> sharpening within RAW images.</a:t>
            </a:r>
          </a:p>
          <a:p>
            <a:r>
              <a:rPr lang="en-US" dirty="0" smtClean="0"/>
              <a:t>For example, sharpen the eyes while keeping skin tones soft in a portrait.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3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DNG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Adobe DNG (Digital Negative) is Adobe’s own RAW file format. It is meant to be universal.</a:t>
            </a:r>
            <a:endParaRPr lang="en-US" dirty="0"/>
          </a:p>
          <a:p>
            <a:r>
              <a:rPr lang="en-US" dirty="0" smtClean="0"/>
              <a:t>Currently used by manufacturers such as: Leica, Hasselblad, Pentax and Samsung.</a:t>
            </a:r>
          </a:p>
          <a:p>
            <a:r>
              <a:rPr lang="en-GB" dirty="0" smtClean="0"/>
              <a:t>Recognised</a:t>
            </a:r>
            <a:r>
              <a:rPr lang="en-US" dirty="0" smtClean="0"/>
              <a:t> by a number of software programs.</a:t>
            </a:r>
          </a:p>
          <a:p>
            <a:r>
              <a:rPr lang="en-US" dirty="0" smtClean="0"/>
              <a:t>Adobe’s Converter program provides a solution to those concerned about ‘future-proofing’ their RAW files.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6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option of DNG conversion is built into </a:t>
            </a:r>
            <a:r>
              <a:rPr lang="en-US" dirty="0" err="1" smtClean="0"/>
              <a:t>Lightroom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DNG files are generally smaller than RAW files.</a:t>
            </a:r>
          </a:p>
          <a:p>
            <a:r>
              <a:rPr lang="en-US" dirty="0" smtClean="0"/>
              <a:t>Changes to images can be written directly into DNG files without having to create separate ‘</a:t>
            </a:r>
            <a:r>
              <a:rPr lang="en-US" dirty="0" err="1" smtClean="0"/>
              <a:t>sidecard</a:t>
            </a:r>
            <a:r>
              <a:rPr lang="en-US" dirty="0" smtClean="0"/>
              <a:t>’ XMP files to store this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bit depth figure is normally quoted alongside the RAW file details in a camera’s specification.</a:t>
            </a:r>
          </a:p>
          <a:p>
            <a:r>
              <a:rPr lang="en-US" dirty="0" smtClean="0"/>
              <a:t>For instance: 12-bit or 14-bit.</a:t>
            </a:r>
          </a:p>
          <a:p>
            <a:r>
              <a:rPr lang="en-US" dirty="0" smtClean="0"/>
              <a:t>A single ‘bit’ can have the value 0 or 1 or black or white.</a:t>
            </a:r>
          </a:p>
          <a:p>
            <a:r>
              <a:rPr lang="en-US" dirty="0" smtClean="0"/>
              <a:t>An 8-bit greyscale is made up of 2</a:t>
            </a:r>
            <a:r>
              <a:rPr lang="en-US" baseline="30000" dirty="0" smtClean="0"/>
              <a:t>8</a:t>
            </a:r>
            <a:r>
              <a:rPr lang="en-US" dirty="0" smtClean="0"/>
              <a:t> = 256 shades of grey from black to white.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9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 Depth</a:t>
            </a:r>
            <a:endParaRPr lang="en-GB" dirty="0"/>
          </a:p>
        </p:txBody>
      </p:sp>
      <p:pic>
        <p:nvPicPr>
          <p:cNvPr id="4" name="Content Placeholder 3" descr="bit dep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5" r="-1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682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 Depth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 8-bit file image file is made up of 256 shades of red, 256 shades of green and 256 shades of blue.</a:t>
            </a:r>
          </a:p>
          <a:p>
            <a:r>
              <a:rPr lang="en-GB" dirty="0" smtClean="0"/>
              <a:t>256 x 256 x 256 = 16,777,216 different colours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US" b="1" dirty="0"/>
              <a:t>Bit </a:t>
            </a:r>
            <a:r>
              <a:rPr lang="en-US" b="1" dirty="0" smtClean="0"/>
              <a:t>depth	</a:t>
            </a:r>
            <a:r>
              <a:rPr lang="en-US" b="1" dirty="0"/>
              <a:t>	</a:t>
            </a:r>
            <a:r>
              <a:rPr lang="en-US" b="1" dirty="0" smtClean="0"/>
              <a:t>Levels</a:t>
            </a: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b="1" dirty="0"/>
              <a:t>		</a:t>
            </a:r>
            <a:r>
              <a:rPr lang="en-US" b="1" dirty="0" smtClean="0"/>
              <a:t>Total </a:t>
            </a:r>
            <a:r>
              <a:rPr lang="en-US" b="1" dirty="0"/>
              <a:t>colours</a:t>
            </a:r>
            <a:endParaRPr lang="en-GB" b="1" dirty="0"/>
          </a:p>
          <a:p>
            <a:pPr marL="0" indent="0">
              <a:buNone/>
            </a:pPr>
            <a:r>
              <a:rPr lang="en-US" dirty="0" smtClean="0"/>
              <a:t>8					256</a:t>
            </a:r>
            <a:r>
              <a:rPr lang="en-US" dirty="0"/>
              <a:t>		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16.78 million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12</a:t>
            </a:r>
            <a:r>
              <a:rPr lang="en-US" dirty="0"/>
              <a:t>		</a:t>
            </a:r>
            <a:r>
              <a:rPr lang="en-US" dirty="0" smtClean="0"/>
              <a:t>			4,096</a:t>
            </a:r>
            <a:r>
              <a:rPr lang="en-US" dirty="0"/>
              <a:t>			</a:t>
            </a:r>
            <a:r>
              <a:rPr lang="en-US" dirty="0" smtClean="0"/>
              <a:t>			68.68 </a:t>
            </a:r>
            <a:r>
              <a:rPr lang="en-US" dirty="0"/>
              <a:t>million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14		</a:t>
            </a:r>
            <a:r>
              <a:rPr lang="en-US" dirty="0" smtClean="0"/>
              <a:t>			16,383</a:t>
            </a: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4.39 trillion</a:t>
            </a:r>
            <a:r>
              <a:rPr lang="en-U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75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 Depth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human eye can only discern about 10 million different colours, so saving an image in any more than </a:t>
            </a:r>
            <a:r>
              <a:rPr lang="en-US" dirty="0" smtClean="0"/>
              <a:t>8-bit </a:t>
            </a:r>
            <a:r>
              <a:rPr lang="en-US" dirty="0"/>
              <a:t>is unnecessary for viewing </a:t>
            </a:r>
            <a:r>
              <a:rPr lang="en-US" u="sng" dirty="0" smtClean="0"/>
              <a:t>on screen only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JPEG files are </a:t>
            </a:r>
            <a:r>
              <a:rPr lang="en-GB" dirty="0" smtClean="0"/>
              <a:t>standardised</a:t>
            </a:r>
            <a:r>
              <a:rPr lang="en-US" dirty="0" smtClean="0"/>
              <a:t> as 8-bit.</a:t>
            </a:r>
          </a:p>
          <a:p>
            <a:r>
              <a:rPr lang="en-US" dirty="0" smtClean="0"/>
              <a:t>However, if you wish to undertake significant image editing then 12 or 14-bit is essential to maintain image quality.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19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r>
              <a:rPr lang="en-US" dirty="0" smtClean="0"/>
              <a:t>Bayer Mosaic pattern</a:t>
            </a:r>
            <a:endParaRPr lang="en-US" dirty="0"/>
          </a:p>
        </p:txBody>
      </p:sp>
      <p:pic>
        <p:nvPicPr>
          <p:cNvPr id="5" name="Content Placeholder 4" descr="sensors_array-colo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6" r="-22446"/>
          <a:stretch>
            <a:fillRect/>
          </a:stretch>
        </p:blipFill>
        <p:spPr>
          <a:xfrm>
            <a:off x="325620" y="963816"/>
            <a:ext cx="8409229" cy="5001141"/>
          </a:xfrm>
        </p:spPr>
      </p:pic>
    </p:spTree>
    <p:extLst>
      <p:ext uri="{BB962C8B-B14F-4D97-AF65-F5344CB8AC3E}">
        <p14:creationId xmlns:p14="http://schemas.microsoft.com/office/powerpoint/2010/main" val="156651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TIFF stands for “Tagged Image File Format”’</a:t>
            </a:r>
          </a:p>
          <a:p>
            <a:r>
              <a:rPr lang="en-GB" dirty="0" smtClean="0"/>
              <a:t>Standard in the printing and publishing industry.</a:t>
            </a:r>
          </a:p>
          <a:p>
            <a:r>
              <a:rPr lang="en-GB" dirty="0" smtClean="0"/>
              <a:t>TIFF files may be in either lossless or </a:t>
            </a:r>
            <a:r>
              <a:rPr lang="en-GB" dirty="0" err="1" smtClean="0"/>
              <a:t>lossy</a:t>
            </a:r>
            <a:r>
              <a:rPr lang="en-GB" dirty="0" smtClean="0"/>
              <a:t> form. They may be either 8-bit or 16-bit.</a:t>
            </a:r>
          </a:p>
          <a:p>
            <a:r>
              <a:rPr lang="en-GB" dirty="0"/>
              <a:t>Once a RAW file has been passed through from the RAW converter it needs to be saved in some format if the image is a "keeper”.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18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30"/>
            <a:ext cx="8229600" cy="1143000"/>
          </a:xfrm>
        </p:spPr>
        <p:txBody>
          <a:bodyPr/>
          <a:lstStyle/>
          <a:p>
            <a:r>
              <a:rPr lang="en-GB" dirty="0" smtClean="0"/>
              <a:t>TIFF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0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</a:t>
            </a:r>
            <a:r>
              <a:rPr lang="en-GB" dirty="0"/>
              <a:t>one is an Adobe user then using TIFF files </a:t>
            </a:r>
            <a:r>
              <a:rPr lang="en-GB" dirty="0" smtClean="0"/>
              <a:t>does not </a:t>
            </a:r>
            <a:r>
              <a:rPr lang="en-GB" dirty="0"/>
              <a:t>make a lot of sense since Adobe have their own </a:t>
            </a:r>
            <a:r>
              <a:rPr lang="en-GB" dirty="0" smtClean="0"/>
              <a:t>DNG and PSD </a:t>
            </a:r>
            <a:r>
              <a:rPr lang="en-GB" dirty="0"/>
              <a:t>format which offers smaller file sizes and more compatibility with other Adobe </a:t>
            </a:r>
            <a:r>
              <a:rPr lang="en-GB" dirty="0" smtClean="0"/>
              <a:t>products.</a:t>
            </a:r>
          </a:p>
          <a:p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dirty="0" smtClean="0"/>
              <a:t>f </a:t>
            </a:r>
            <a:r>
              <a:rPr lang="en-GB" dirty="0"/>
              <a:t>one ISN'T using Adobe products then using TIFF is appropriate if one wishes to retain as much information in the file (to assist with future editing) as possible (including layers).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save an image using a </a:t>
            </a:r>
            <a:r>
              <a:rPr lang="en-GB" dirty="0" err="1" smtClean="0"/>
              <a:t>lossy</a:t>
            </a:r>
            <a:r>
              <a:rPr lang="en-GB" dirty="0" smtClean="0"/>
              <a:t> compression once </a:t>
            </a:r>
            <a:r>
              <a:rPr lang="en-GB" u="sng" dirty="0" smtClean="0"/>
              <a:t>all</a:t>
            </a:r>
            <a:r>
              <a:rPr lang="en-GB" dirty="0" smtClean="0"/>
              <a:t> other image editing has been completed.</a:t>
            </a:r>
          </a:p>
          <a:p>
            <a:r>
              <a:rPr lang="en-GB" dirty="0" smtClean="0"/>
              <a:t>Avoid compressing a file multiple times (e.g. saving a JPEG as a JPEG.</a:t>
            </a:r>
          </a:p>
          <a:p>
            <a:r>
              <a:rPr lang="en-GB" dirty="0" smtClean="0"/>
              <a:t>Ensure that image noise levels are as low as possible, since this will produce dramatically smaller JPEG files.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14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Exif</a:t>
            </a:r>
            <a:r>
              <a:rPr lang="en-GB" dirty="0" smtClean="0"/>
              <a:t>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err="1"/>
              <a:t>Exif</a:t>
            </a:r>
            <a:r>
              <a:rPr lang="en-US" dirty="0"/>
              <a:t> (</a:t>
            </a:r>
            <a:r>
              <a:rPr lang="en-US" dirty="0" err="1"/>
              <a:t>Exchangable</a:t>
            </a:r>
            <a:r>
              <a:rPr lang="en-US" dirty="0"/>
              <a:t> image file format) format is a file standard </a:t>
            </a:r>
            <a:r>
              <a:rPr lang="en-US" dirty="0" smtClean="0"/>
              <a:t>that </a:t>
            </a:r>
            <a:r>
              <a:rPr lang="en-US" dirty="0"/>
              <a:t>is incorporated in the JPEG-writing software used in most </a:t>
            </a:r>
            <a:r>
              <a:rPr lang="en-US" dirty="0" smtClean="0"/>
              <a:t>cameras</a:t>
            </a:r>
            <a:r>
              <a:rPr lang="en-US" dirty="0"/>
              <a:t> </a:t>
            </a:r>
            <a:r>
              <a:rPr lang="en-US" dirty="0" smtClean="0"/>
              <a:t>and is also incorporated into RAW files.</a:t>
            </a:r>
          </a:p>
          <a:p>
            <a:r>
              <a:rPr lang="en-US" dirty="0" smtClean="0"/>
              <a:t>Its </a:t>
            </a:r>
            <a:r>
              <a:rPr lang="en-US" dirty="0"/>
              <a:t>purpose is to record and to </a:t>
            </a:r>
            <a:r>
              <a:rPr lang="en-US" dirty="0" err="1" smtClean="0"/>
              <a:t>standardise</a:t>
            </a:r>
            <a:r>
              <a:rPr lang="en-US" dirty="0" smtClean="0"/>
              <a:t> </a:t>
            </a:r>
            <a:r>
              <a:rPr lang="en-US" dirty="0"/>
              <a:t>the exchange of image </a:t>
            </a:r>
            <a:r>
              <a:rPr lang="en-US" b="1" dirty="0"/>
              <a:t>metadata </a:t>
            </a:r>
            <a:r>
              <a:rPr lang="en-US" dirty="0"/>
              <a:t>between digital cameras and editing and viewing software.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metadata are recorded for individual images and include such things as camera settings, time and date, shutter speed, exposure, image size, compression, name of camera and lens, and colour information.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14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images are viewed or edited by image editing software, all of this image information can be displayed. 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61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PSD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A </a:t>
            </a:r>
            <a:r>
              <a:rPr lang="en-GB" b="1" dirty="0" smtClean="0"/>
              <a:t>PSD</a:t>
            </a:r>
            <a:r>
              <a:rPr lang="en-GB" dirty="0" smtClean="0"/>
              <a:t> </a:t>
            </a:r>
            <a:r>
              <a:rPr lang="en-GB" dirty="0"/>
              <a:t>file is a layered image file used in Adobe </a:t>
            </a:r>
            <a:r>
              <a:rPr lang="en-GB" dirty="0" err="1"/>
              <a:t>PhotoShop</a:t>
            </a:r>
            <a:r>
              <a:rPr lang="en-GB" dirty="0"/>
              <a:t>. </a:t>
            </a:r>
            <a:r>
              <a:rPr lang="en-GB" dirty="0" smtClean="0"/>
              <a:t>PSD </a:t>
            </a:r>
            <a:r>
              <a:rPr lang="en-GB" dirty="0"/>
              <a:t>stands for </a:t>
            </a:r>
            <a:r>
              <a:rPr lang="en-GB" dirty="0" smtClean="0"/>
              <a:t>“Photoshop Document”.</a:t>
            </a:r>
          </a:p>
          <a:p>
            <a:r>
              <a:rPr lang="en-GB" dirty="0" smtClean="0"/>
              <a:t>It </a:t>
            </a:r>
            <a:r>
              <a:rPr lang="en-GB" dirty="0"/>
              <a:t>is the default format that Photoshop uses for saving data.  PSD is a proprietary file that allows the user to work with the images’ individual layers even after the file has been saved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75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an image is complete, Photoshop allows the user to flatten the layers and convert the flat image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into JPEG, TIFF or other non propriety file so that it can be shared.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621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Balance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default, a RAW file’s white balance is whatever the camera’s white balance was set to.</a:t>
            </a:r>
          </a:p>
          <a:p>
            <a:r>
              <a:rPr lang="en-GB" dirty="0" smtClean="0"/>
              <a:t>This can be adjusted easily in editing software.</a:t>
            </a:r>
          </a:p>
          <a:p>
            <a:r>
              <a:rPr lang="en-GB" dirty="0" smtClean="0"/>
              <a:t>The white balance setting of a JPEG image may be adjusted slightly, and with care, so as to avoid image degradation.</a:t>
            </a:r>
          </a:p>
        </p:txBody>
      </p:sp>
    </p:spTree>
    <p:extLst>
      <p:ext uri="{BB962C8B-B14F-4D97-AF65-F5344CB8AC3E}">
        <p14:creationId xmlns:p14="http://schemas.microsoft.com/office/powerpoint/2010/main" val="396741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RAW files offer greater flexibility when it comes to image editing.</a:t>
            </a:r>
          </a:p>
          <a:p>
            <a:r>
              <a:rPr lang="en-GB" dirty="0" smtClean="0"/>
              <a:t>If you only ever take snapshots or images for screen or website use, then using RAW files is probably unnecessary and JPGs will suffice.</a:t>
            </a:r>
          </a:p>
          <a:p>
            <a:r>
              <a:rPr lang="en-GB" dirty="0" smtClean="0"/>
              <a:t>If you are, however, interested mainly in landscape or fine art photography and wish to make large prints, then RAW files are the best option.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91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Posterisation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Posterization</a:t>
            </a:r>
            <a:r>
              <a:rPr lang="en-GB" dirty="0"/>
              <a:t> of an image entails conversion of a continuous gradation of tone to several regions of fewer tones, with abrupt changes from one tone to another. This was originally done with photographic processes to create posters.</a:t>
            </a:r>
          </a:p>
        </p:txBody>
      </p:sp>
    </p:spTree>
    <p:extLst>
      <p:ext uri="{BB962C8B-B14F-4D97-AF65-F5344CB8AC3E}">
        <p14:creationId xmlns:p14="http://schemas.microsoft.com/office/powerpoint/2010/main" val="288342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Grey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light received at each </a:t>
            </a:r>
            <a:r>
              <a:rPr lang="en-US" dirty="0" err="1"/>
              <a:t>photosite</a:t>
            </a:r>
            <a:r>
              <a:rPr lang="en-US" dirty="0"/>
              <a:t> is recorded in the form of a luminance (brightness) value (from black to pure white)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number of steps or graduations between black to white on the grey scale depends on the bit-depth* employed.</a:t>
            </a:r>
          </a:p>
          <a:p>
            <a:r>
              <a:rPr lang="en-US" dirty="0" smtClean="0"/>
              <a:t>* see later.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56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Posterisation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Unwanted </a:t>
            </a:r>
            <a:r>
              <a:rPr lang="en-GB" dirty="0" err="1" smtClean="0"/>
              <a:t>posterisation</a:t>
            </a:r>
            <a:r>
              <a:rPr lang="en-GB" dirty="0"/>
              <a:t>, also known as </a:t>
            </a:r>
            <a:r>
              <a:rPr lang="en-GB" dirty="0" smtClean="0"/>
              <a:t>banding, may occur when the colour depth, sometimes called bit depth, is insufficient to accurately sample a continuous graduation of colour tone</a:t>
            </a:r>
            <a:r>
              <a:rPr lang="en-GB" dirty="0"/>
              <a:t> </a:t>
            </a:r>
            <a:r>
              <a:rPr lang="en-GB" dirty="0" smtClean="0"/>
              <a:t>(e.g. blue sky).</a:t>
            </a:r>
          </a:p>
          <a:p>
            <a:r>
              <a:rPr lang="en-GB" dirty="0" smtClean="0"/>
              <a:t>As a result, a continuous gradient appears as a series of discrete steps or bands of colour – hence the name.</a:t>
            </a:r>
          </a:p>
        </p:txBody>
      </p:sp>
    </p:spTree>
    <p:extLst>
      <p:ext uri="{BB962C8B-B14F-4D97-AF65-F5344CB8AC3E}">
        <p14:creationId xmlns:p14="http://schemas.microsoft.com/office/powerpoint/2010/main" val="251697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 JPEG</a:t>
            </a:r>
            <a:endParaRPr lang="en-GB" dirty="0"/>
          </a:p>
        </p:txBody>
      </p:sp>
      <p:pic>
        <p:nvPicPr>
          <p:cNvPr id="4" name="Content Placeholder 3" descr="lesson-2-original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71" r="-32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265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Posterised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 descr="lesson-2-posteriz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71" r="-32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137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Posterisation</a:t>
            </a:r>
            <a:endParaRPr lang="en-US" dirty="0"/>
          </a:p>
        </p:txBody>
      </p:sp>
      <p:pic>
        <p:nvPicPr>
          <p:cNvPr id="4" name="Content Placeholder 3" descr="posterization_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501" r="-109501"/>
          <a:stretch>
            <a:fillRect/>
          </a:stretch>
        </p:blipFill>
        <p:spPr>
          <a:xfrm>
            <a:off x="1387885" y="1600200"/>
            <a:ext cx="7298915" cy="4525963"/>
          </a:xfrm>
        </p:spPr>
      </p:pic>
      <p:pic>
        <p:nvPicPr>
          <p:cNvPr id="5" name="Picture 4" descr="posterization_orig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0" y="1600201"/>
            <a:ext cx="228625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Posterisation</a:t>
            </a:r>
            <a:endParaRPr lang="en-US" dirty="0"/>
          </a:p>
        </p:txBody>
      </p:sp>
      <p:pic>
        <p:nvPicPr>
          <p:cNvPr id="4" name="Content Placeholder 3" descr="posterization_tighthis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22" b="-12643"/>
          <a:stretch/>
        </p:blipFill>
        <p:spPr/>
      </p:pic>
    </p:spTree>
    <p:extLst>
      <p:ext uri="{BB962C8B-B14F-4D97-AF65-F5344CB8AC3E}">
        <p14:creationId xmlns:p14="http://schemas.microsoft.com/office/powerpoint/2010/main" val="296496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Posterisation</a:t>
            </a:r>
            <a:endParaRPr lang="en-US" dirty="0"/>
          </a:p>
        </p:txBody>
      </p:sp>
      <p:pic>
        <p:nvPicPr>
          <p:cNvPr id="4" name="Content Placeholder 3" descr="posterization_hi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54" b="-19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006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Grey Scale of 11 steps</a:t>
            </a:r>
            <a:endParaRPr lang="en-GB" dirty="0"/>
          </a:p>
        </p:txBody>
      </p:sp>
      <p:pic>
        <p:nvPicPr>
          <p:cNvPr id="4" name="Content Placeholder 3" descr="11-step-gray-scale-with-brightne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57" b="-25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624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Grey Scales</a:t>
            </a:r>
            <a:endParaRPr lang="en-GB" dirty="0"/>
          </a:p>
        </p:txBody>
      </p:sp>
      <p:pic>
        <p:nvPicPr>
          <p:cNvPr id="6" name="Content Placeholder 5" descr="bit dep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" b="1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087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Demosaicing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this red, green and blue ‘mosaic’ form the data is useless to us as photographers.</a:t>
            </a:r>
          </a:p>
          <a:p>
            <a:r>
              <a:rPr lang="en-US" dirty="0" smtClean="0"/>
              <a:t>To render a composite image, it must undergo a process known as ‘demosaicing’.</a:t>
            </a:r>
          </a:p>
          <a:p>
            <a:r>
              <a:rPr lang="en-US" dirty="0" smtClean="0"/>
              <a:t>The RAW data is transformed using complex ‘algorithms’ and interpolation to work out a true colour value for each pixel, based on the luminance value of each red, green and blue pixel surrounding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6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process or set of rules to be followed in calculations or other problem-solving operations, especially by a computer.</a:t>
            </a:r>
          </a:p>
        </p:txBody>
      </p:sp>
    </p:spTree>
    <p:extLst>
      <p:ext uri="{BB962C8B-B14F-4D97-AF65-F5344CB8AC3E}">
        <p14:creationId xmlns:p14="http://schemas.microsoft.com/office/powerpoint/2010/main" val="358848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2262</Words>
  <Application>Microsoft Macintosh PowerPoint</Application>
  <PresentationFormat>On-screen Show (4:3)</PresentationFormat>
  <Paragraphs>182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Image File Formats</vt:lpstr>
      <vt:lpstr>Capture, Editing and Archiving</vt:lpstr>
      <vt:lpstr>RAW files</vt:lpstr>
      <vt:lpstr>Bayer Mosaic pattern</vt:lpstr>
      <vt:lpstr>Grey Scale</vt:lpstr>
      <vt:lpstr>Grey Scale of 11 steps</vt:lpstr>
      <vt:lpstr>Grey Scales</vt:lpstr>
      <vt:lpstr>Demosaicing </vt:lpstr>
      <vt:lpstr>Algorithm</vt:lpstr>
      <vt:lpstr>What the camera sees</vt:lpstr>
      <vt:lpstr>Saving a RAW file in camera</vt:lpstr>
      <vt:lpstr>Which Settings Affect RAW?</vt:lpstr>
      <vt:lpstr>RAW Conversion on a Computer</vt:lpstr>
      <vt:lpstr>Parametric Image Editing</vt:lpstr>
      <vt:lpstr>What do we see on the camera’s screen?</vt:lpstr>
      <vt:lpstr>JPEG files</vt:lpstr>
      <vt:lpstr>JPEG files</vt:lpstr>
      <vt:lpstr>Lossy Compression</vt:lpstr>
      <vt:lpstr>JPEG Quality</vt:lpstr>
      <vt:lpstr>Camera’s JPEG Conversion</vt:lpstr>
      <vt:lpstr>In-camera JPEG </vt:lpstr>
      <vt:lpstr>In Camera RAW Conversion</vt:lpstr>
      <vt:lpstr>The Pros and Cons of RAW and JPEG</vt:lpstr>
      <vt:lpstr>Pros and Cons of RAW</vt:lpstr>
      <vt:lpstr>Pros and Cons of RAW</vt:lpstr>
      <vt:lpstr>Propriety RAW</vt:lpstr>
      <vt:lpstr>Pros and Cons of JPEG</vt:lpstr>
      <vt:lpstr>Sharpening RAW file images</vt:lpstr>
      <vt:lpstr>High resolution</vt:lpstr>
      <vt:lpstr>Moire pattern</vt:lpstr>
      <vt:lpstr>Sharpening</vt:lpstr>
      <vt:lpstr>Sharpening</vt:lpstr>
      <vt:lpstr>Sharpening</vt:lpstr>
      <vt:lpstr>Adobe DNG</vt:lpstr>
      <vt:lpstr>DNG</vt:lpstr>
      <vt:lpstr>Bit Depth</vt:lpstr>
      <vt:lpstr>Bit Depth</vt:lpstr>
      <vt:lpstr>Bit Depth</vt:lpstr>
      <vt:lpstr>Bit Depth</vt:lpstr>
      <vt:lpstr>TIFF</vt:lpstr>
      <vt:lpstr>TIFF</vt:lpstr>
      <vt:lpstr>Useful Tips</vt:lpstr>
      <vt:lpstr>Exif file</vt:lpstr>
      <vt:lpstr>Metadata</vt:lpstr>
      <vt:lpstr>PSD files</vt:lpstr>
      <vt:lpstr>PSD</vt:lpstr>
      <vt:lpstr>White Balance</vt:lpstr>
      <vt:lpstr>Conclusion</vt:lpstr>
      <vt:lpstr>Posterisation</vt:lpstr>
      <vt:lpstr>Posterisation</vt:lpstr>
      <vt:lpstr>Original JPEG</vt:lpstr>
      <vt:lpstr>Posterised </vt:lpstr>
      <vt:lpstr>Posterisation</vt:lpstr>
      <vt:lpstr>Posterisation</vt:lpstr>
      <vt:lpstr>Posterisation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File Formats</dc:title>
  <dc:creator>Anthony Willam  Smith</dc:creator>
  <cp:lastModifiedBy>Anthony Willam  Smith</cp:lastModifiedBy>
  <cp:revision>71</cp:revision>
  <dcterms:created xsi:type="dcterms:W3CDTF">2015-04-09T09:10:16Z</dcterms:created>
  <dcterms:modified xsi:type="dcterms:W3CDTF">2015-04-21T07:25:55Z</dcterms:modified>
</cp:coreProperties>
</file>